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7" r:id="rId4"/>
    <p:sldId id="276" r:id="rId5"/>
    <p:sldId id="257" r:id="rId6"/>
    <p:sldId id="260" r:id="rId7"/>
    <p:sldId id="261" r:id="rId8"/>
    <p:sldId id="273" r:id="rId9"/>
    <p:sldId id="274" r:id="rId10"/>
    <p:sldId id="280" r:id="rId11"/>
    <p:sldId id="258" r:id="rId12"/>
    <p:sldId id="262" r:id="rId13"/>
    <p:sldId id="263" r:id="rId14"/>
    <p:sldId id="264" r:id="rId15"/>
    <p:sldId id="265" r:id="rId16"/>
    <p:sldId id="266" r:id="rId17"/>
    <p:sldId id="267" r:id="rId18"/>
    <p:sldId id="281" r:id="rId19"/>
    <p:sldId id="268" r:id="rId20"/>
    <p:sldId id="272" r:id="rId21"/>
    <p:sldId id="269" r:id="rId22"/>
    <p:sldId id="270" r:id="rId23"/>
    <p:sldId id="27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1" d="100"/>
          <a:sy n="8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429CBB-1C03-40F5-A5F4-7A5F0618A4B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67B437-8DE2-49A6-8728-E7358A5D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B34C03-16EB-4DD8-BCA6-BFBB6BCCD21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B4F549-1C16-4A2C-AE98-C2C48801F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F549-1C16-4A2C-AE98-C2C48801F5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F549-1C16-4A2C-AE98-C2C48801F5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D7DE-EC6A-4297-916C-D532D6A481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BDFE-6631-4896-8B36-A689C4FAA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hyperlink" Target="http://www.youtube.com/watch?v=gNYkTJnu-ls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Intellectual Development</a:t>
            </a:r>
            <a:endParaRPr lang="en-US" b="1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8" name="Picture 4" descr="C:\Documents and Settings\bhoward\Local Settings\Temporary Internet Files\Content.IE5\9IYDU9QM\MPj044375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19600"/>
            <a:ext cx="3251200" cy="2438400"/>
          </a:xfrm>
          <a:prstGeom prst="rect">
            <a:avLst/>
          </a:prstGeom>
          <a:noFill/>
        </p:spPr>
      </p:pic>
      <p:pic>
        <p:nvPicPr>
          <p:cNvPr id="1032" name="Picture 8" descr="C:\Documents and Settings\bhoward\Local Settings\Temporary Internet Files\Content.IE5\C4DL2A5E\MPj044265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2871844" cy="3429000"/>
          </a:xfrm>
          <a:prstGeom prst="rect">
            <a:avLst/>
          </a:prstGeom>
          <a:noFill/>
        </p:spPr>
      </p:pic>
      <p:pic>
        <p:nvPicPr>
          <p:cNvPr id="1034" name="Picture 10" descr="C:\Documents and Settings\bhoward\Local Settings\Temporary Internet Files\Content.IE5\UNC9Q2ZJ\MPj044230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3D4A8">
                <a:alpha val="8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Intelligence:  What is it?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Tested for over 100 years.</a:t>
            </a:r>
          </a:p>
          <a:p>
            <a:endParaRPr lang="en-US" sz="4000" b="1" smtClean="0">
              <a:latin typeface="Bookman Old Style" pitchFamily="18" charset="0"/>
            </a:endParaRPr>
          </a:p>
          <a:p>
            <a:r>
              <a:rPr lang="en-US" sz="4000" b="1" smtClean="0">
                <a:latin typeface="Bookman Old Style" pitchFamily="18" charset="0"/>
              </a:rPr>
              <a:t>Stanford-</a:t>
            </a:r>
            <a:r>
              <a:rPr lang="en-US" sz="4000" b="1" dirty="0" err="1" smtClean="0">
                <a:latin typeface="Bookman Old Style" pitchFamily="18" charset="0"/>
              </a:rPr>
              <a:t>Binet</a:t>
            </a:r>
            <a:r>
              <a:rPr lang="en-US" sz="4000" b="1" dirty="0" smtClean="0">
                <a:latin typeface="Bookman Old Style" pitchFamily="18" charset="0"/>
              </a:rPr>
              <a:t>: </a:t>
            </a:r>
            <a:r>
              <a:rPr lang="en-US" sz="2600" b="1" dirty="0" smtClean="0">
                <a:latin typeface="Bookman Old Style" pitchFamily="18" charset="0"/>
              </a:rPr>
              <a:t>standard intelligence test gives IQ or intelligence quotient, a number to represent intelligence</a:t>
            </a:r>
          </a:p>
          <a:p>
            <a:endParaRPr lang="en-US" sz="4000" b="1" u="sng" dirty="0" smtClean="0">
              <a:latin typeface="Bookman Old Style" pitchFamily="18" charset="0"/>
            </a:endParaRPr>
          </a:p>
          <a:p>
            <a:r>
              <a:rPr lang="en-US" sz="4000" b="1" u="sng" dirty="0" smtClean="0">
                <a:latin typeface="Bookman Old Style" pitchFamily="18" charset="0"/>
              </a:rPr>
              <a:t>90-110 normal</a:t>
            </a:r>
            <a:r>
              <a:rPr lang="en-US" sz="4000" b="1" dirty="0" smtClean="0">
                <a:latin typeface="Bookman Old Style" pitchFamily="18" charset="0"/>
              </a:rPr>
              <a:t>: </a:t>
            </a:r>
            <a:r>
              <a:rPr lang="en-US" sz="2400" b="1" dirty="0" smtClean="0">
                <a:latin typeface="Bookman Old Style" pitchFamily="18" charset="0"/>
              </a:rPr>
              <a:t>If above or below, then considered above or below normal intelligence – gifted or learning disabled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3D4A8">
                <a:alpha val="8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Howard Gardner – 8 Intelligences</a:t>
            </a:r>
            <a:endParaRPr lang="en-US" b="1" u="sng" dirty="0">
              <a:latin typeface="Garamond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147" b="4326"/>
          <a:stretch>
            <a:fillRect/>
          </a:stretch>
        </p:blipFill>
        <p:spPr bwMode="auto">
          <a:xfrm>
            <a:off x="2729345" y="1232945"/>
            <a:ext cx="6096000" cy="55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475509"/>
            <a:ext cx="251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aramond" pitchFamily="18" charset="0"/>
              </a:rPr>
              <a:t>We learn best through our strongest intelligence.</a:t>
            </a:r>
          </a:p>
          <a:p>
            <a:pPr algn="ctr"/>
            <a:r>
              <a:rPr lang="en-US" sz="4000" b="1" i="1" dirty="0" smtClean="0">
                <a:latin typeface="Garamond" pitchFamily="18" charset="0"/>
              </a:rPr>
              <a:t>What’s yours?</a:t>
            </a:r>
            <a:endParaRPr lang="en-US" sz="4000" b="1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7000">
              <a:srgbClr val="F8B049"/>
            </a:gs>
            <a:gs pos="50000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71000">
              <a:srgbClr val="B43E85"/>
            </a:gs>
            <a:gs pos="92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Garamond" pitchFamily="18" charset="0"/>
              </a:rPr>
              <a:t>Learning Everyday-  Teach-able Moments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Garamond" pitchFamily="18" charset="0"/>
              </a:rPr>
              <a:t>Every day occurrences</a:t>
            </a:r>
          </a:p>
          <a:p>
            <a:pPr algn="ctr"/>
            <a:endParaRPr lang="en-US" sz="800" b="1" dirty="0" smtClean="0">
              <a:latin typeface="Garamond" pitchFamily="18" charset="0"/>
            </a:endParaRPr>
          </a:p>
          <a:p>
            <a:pPr algn="ctr"/>
            <a:r>
              <a:rPr lang="en-US" b="1" dirty="0" smtClean="0">
                <a:latin typeface="Garamond" pitchFamily="18" charset="0"/>
              </a:rPr>
              <a:t>Questions spur learning</a:t>
            </a:r>
          </a:p>
          <a:p>
            <a:pPr algn="ctr"/>
            <a:endParaRPr lang="en-US" sz="800" b="1" dirty="0" smtClean="0">
              <a:latin typeface="Garamond" pitchFamily="18" charset="0"/>
            </a:endParaRPr>
          </a:p>
          <a:p>
            <a:pPr algn="ctr"/>
            <a:r>
              <a:rPr lang="en-US" b="1" dirty="0" smtClean="0">
                <a:latin typeface="Garamond" pitchFamily="18" charset="0"/>
              </a:rPr>
              <a:t>Ask the child to teach you or someone else something - deepens understanding.</a:t>
            </a:r>
          </a:p>
          <a:p>
            <a:pPr algn="ctr"/>
            <a:endParaRPr lang="en-US" sz="800" b="1" dirty="0" smtClean="0">
              <a:latin typeface="Garamond" pitchFamily="18" charset="0"/>
            </a:endParaRPr>
          </a:p>
          <a:p>
            <a:pPr algn="ctr"/>
            <a:r>
              <a:rPr lang="en-US" b="1" dirty="0" smtClean="0">
                <a:latin typeface="Garamond" pitchFamily="18" charset="0"/>
              </a:rPr>
              <a:t>Children are curious – use that!!!</a:t>
            </a:r>
          </a:p>
          <a:p>
            <a:pPr algn="ctr"/>
            <a:endParaRPr lang="en-US" sz="800" b="1" dirty="0" smtClean="0">
              <a:latin typeface="Garamond" pitchFamily="18" charset="0"/>
            </a:endParaRPr>
          </a:p>
          <a:p>
            <a:pPr algn="ctr"/>
            <a:r>
              <a:rPr lang="en-US" b="1" dirty="0" smtClean="0">
                <a:latin typeface="Garamond" pitchFamily="18" charset="0"/>
              </a:rPr>
              <a:t>Use positive reinforcement and praise, but not to excess.</a:t>
            </a:r>
          </a:p>
          <a:p>
            <a:pPr algn="ctr">
              <a:buNone/>
            </a:pPr>
            <a:endParaRPr lang="en-US" sz="3600" b="1" dirty="0">
              <a:latin typeface="Garamond" pitchFamily="18" charset="0"/>
            </a:endParaRPr>
          </a:p>
        </p:txBody>
      </p:sp>
      <p:pic>
        <p:nvPicPr>
          <p:cNvPr id="6146" name="Picture 2" descr="C:\Users\bhoward\AppData\Local\Microsoft\Windows\Temporary Internet Files\Content.IE5\Y9LF7NQ6\MP9004421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035"/>
            <a:ext cx="22479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howard\AppData\Local\Microsoft\Windows\Temporary Internet Files\Content.IE5\UYUAQMR3\MC900439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howard\AppData\Local\Microsoft\Windows\Temporary Internet Files\Content.IE5\Y9LF7NQ6\MP9004424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8272"/>
            <a:ext cx="2133600" cy="13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howard\AppData\Local\Microsoft\Windows\Temporary Internet Files\Content.IE5\EHFH9TP5\MC9000602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08272"/>
            <a:ext cx="16021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7000">
              <a:srgbClr val="F8B049"/>
            </a:gs>
            <a:gs pos="50000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71000">
              <a:srgbClr val="B43E85"/>
            </a:gs>
            <a:gs pos="92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Reading – learning for life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Garamond" pitchFamily="18" charset="0"/>
              </a:rPr>
              <a:t>Phonemes - sounds letters make in words. </a:t>
            </a:r>
          </a:p>
          <a:p>
            <a:r>
              <a:rPr lang="en-US" sz="3300" b="1" dirty="0" smtClean="0">
                <a:latin typeface="Garamond" pitchFamily="18" charset="0"/>
              </a:rPr>
              <a:t>More reading to children = more learning</a:t>
            </a:r>
          </a:p>
          <a:p>
            <a:r>
              <a:rPr lang="en-US" sz="3300" b="1" dirty="0" smtClean="0">
                <a:latin typeface="Garamond" pitchFamily="18" charset="0"/>
              </a:rPr>
              <a:t>Choose great, colorful, vocabulary-rich books.</a:t>
            </a:r>
          </a:p>
          <a:p>
            <a:r>
              <a:rPr lang="en-US" sz="3300" b="1" dirty="0" smtClean="0">
                <a:latin typeface="Garamond" pitchFamily="18" charset="0"/>
              </a:rPr>
              <a:t>Children who are bilingual (speaking two languages) actually understand printed words sooner than children who only speak one language.</a:t>
            </a:r>
            <a:endParaRPr lang="en-US" sz="3300" b="1" dirty="0">
              <a:latin typeface="Garamond" pitchFamily="18" charset="0"/>
            </a:endParaRPr>
          </a:p>
        </p:txBody>
      </p:sp>
      <p:pic>
        <p:nvPicPr>
          <p:cNvPr id="5122" name="Picture 2" descr="C:\Users\bhoward\AppData\Local\Microsoft\Windows\Temporary Internet Files\Content.IE5\UYUAQMR3\MP9004306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371600" cy="9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howard\AppData\Local\Microsoft\Windows\Temporary Internet Files\Content.IE5\EHFH9TP5\MP9003997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217254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ading and Writing with Preschool and Primary Children - YouTube - Microsoft Internet Explorer provided by CENTRAL BUCKS SCHOO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19441" r="39241" b="27541"/>
          <a:stretch/>
        </p:blipFill>
        <p:spPr>
          <a:xfrm>
            <a:off x="3657600" y="5397193"/>
            <a:ext cx="2057400" cy="14608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7000">
              <a:srgbClr val="F8B049"/>
            </a:gs>
            <a:gs pos="50000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71000">
              <a:srgbClr val="B43E85"/>
            </a:gs>
            <a:gs pos="92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Choosing the right books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Garamond" pitchFamily="18" charset="0"/>
              </a:rPr>
              <a:t>Are books: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interesting?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colorful?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appeal to the child’s interests?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Include action to hold attention?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Will the child understand MOST of the words, when they do understand all of them, move onto harder books.  Challenge is needed for learning to occur.</a:t>
            </a:r>
          </a:p>
          <a:p>
            <a:pPr lvl="1">
              <a:buNone/>
            </a:pPr>
            <a:endParaRPr lang="en-US" sz="1900" b="1" dirty="0" smtClean="0">
              <a:latin typeface="Garamond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>
                <a:latin typeface="Garamond" pitchFamily="18" charset="0"/>
              </a:rPr>
              <a:t>People learn best when they are interested, find what interests a child/person, and they will be more engaged in the learning.</a:t>
            </a:r>
          </a:p>
        </p:txBody>
      </p:sp>
      <p:pic>
        <p:nvPicPr>
          <p:cNvPr id="1027" name="Picture 3" descr="C:\Users\bhoward\AppData\Local\Microsoft\Windows\Temporary Internet Files\Content.IE5\Y9LF7NQ6\MC900232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14766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howard\AppData\Local\Microsoft\Windows\Temporary Internet Files\Content.IE5\EHFH9TP5\MP9004318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" y="152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In school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latin typeface="Garamond" pitchFamily="18" charset="0"/>
              </a:rPr>
              <a:t>Are they ready for school?</a:t>
            </a:r>
          </a:p>
          <a:p>
            <a:r>
              <a:rPr lang="en-US" sz="3100" b="1" dirty="0" smtClean="0">
                <a:latin typeface="Garamond" pitchFamily="18" charset="0"/>
              </a:rPr>
              <a:t>Preschool helps the transition.</a:t>
            </a:r>
          </a:p>
          <a:p>
            <a:r>
              <a:rPr lang="en-US" sz="3100" b="1" dirty="0" smtClean="0">
                <a:latin typeface="Garamond" pitchFamily="18" charset="0"/>
              </a:rPr>
              <a:t>Kindergarten helps children learn what </a:t>
            </a:r>
            <a:r>
              <a:rPr lang="en-US" sz="3100" b="1" i="1" u="sng" dirty="0" smtClean="0">
                <a:latin typeface="Garamond" pitchFamily="18" charset="0"/>
              </a:rPr>
              <a:t>school</a:t>
            </a:r>
            <a:r>
              <a:rPr lang="en-US" sz="3100" b="1" dirty="0" smtClean="0">
                <a:latin typeface="Garamond" pitchFamily="18" charset="0"/>
              </a:rPr>
              <a:t> is all about.</a:t>
            </a:r>
          </a:p>
          <a:p>
            <a:r>
              <a:rPr lang="en-US" sz="3100" b="1" dirty="0" smtClean="0">
                <a:latin typeface="Garamond" pitchFamily="18" charset="0"/>
              </a:rPr>
              <a:t>Kids should know and be able to tell you:</a:t>
            </a:r>
          </a:p>
          <a:p>
            <a:pPr lvl="1"/>
            <a:r>
              <a:rPr lang="en-US" sz="2700" b="1" dirty="0" smtClean="0">
                <a:latin typeface="Garamond" pitchFamily="18" charset="0"/>
              </a:rPr>
              <a:t>who they are, where they live, their phone number, and who their parents are before going to school.</a:t>
            </a:r>
          </a:p>
          <a:p>
            <a:r>
              <a:rPr lang="en-US" sz="3100" b="1" dirty="0" smtClean="0">
                <a:latin typeface="Garamond" pitchFamily="18" charset="0"/>
              </a:rPr>
              <a:t>Age often determines when children can start school, but ultimately they should be READY.</a:t>
            </a:r>
            <a:endParaRPr lang="en-US" sz="3100" b="1" dirty="0">
              <a:latin typeface="Garamond" pitchFamily="18" charset="0"/>
            </a:endParaRPr>
          </a:p>
        </p:txBody>
      </p:sp>
      <p:pic>
        <p:nvPicPr>
          <p:cNvPr id="2051" name="Picture 3" descr="C:\Users\bhoward\AppData\Local\Microsoft\Windows\Temporary Internet Files\Content.IE5\LZO99WIH\MC900056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69" y="76200"/>
            <a:ext cx="21788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Speech Development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Garamond" pitchFamily="18" charset="0"/>
              </a:rPr>
              <a:t>Language development can vary by location.</a:t>
            </a:r>
          </a:p>
          <a:p>
            <a:r>
              <a:rPr lang="en-US" b="1" dirty="0" smtClean="0">
                <a:latin typeface="Garamond" pitchFamily="18" charset="0"/>
              </a:rPr>
              <a:t>By age 6: 2,500 words are usually understood and used</a:t>
            </a:r>
          </a:p>
          <a:p>
            <a:r>
              <a:rPr lang="en-US" b="1" u="sng" dirty="0" smtClean="0">
                <a:latin typeface="Garamond" pitchFamily="18" charset="0"/>
              </a:rPr>
              <a:t>Articulation</a:t>
            </a:r>
            <a:r>
              <a:rPr lang="en-US" b="1" dirty="0" smtClean="0">
                <a:latin typeface="Garamond" pitchFamily="18" charset="0"/>
              </a:rPr>
              <a:t> = clear, distinct speech, no more “baby talk”</a:t>
            </a:r>
          </a:p>
          <a:p>
            <a:r>
              <a:rPr lang="en-US" b="1" dirty="0" smtClean="0">
                <a:latin typeface="Garamond" pitchFamily="18" charset="0"/>
              </a:rPr>
              <a:t>Physical development also plays a role in speech development.  Fine motor skills in mouth determine speech.</a:t>
            </a:r>
          </a:p>
          <a:p>
            <a:r>
              <a:rPr lang="en-US" b="1" dirty="0" smtClean="0">
                <a:latin typeface="Garamond" pitchFamily="18" charset="0"/>
              </a:rPr>
              <a:t>b, p, m sounds need only lips.</a:t>
            </a:r>
          </a:p>
          <a:p>
            <a:r>
              <a:rPr lang="en-US" b="1" dirty="0" smtClean="0">
                <a:latin typeface="Garamond" pitchFamily="18" charset="0"/>
              </a:rPr>
              <a:t>f &amp; v sounds need teeth.</a:t>
            </a:r>
          </a:p>
          <a:p>
            <a:r>
              <a:rPr lang="en-US" b="1" dirty="0" smtClean="0">
                <a:latin typeface="Garamond" pitchFamily="18" charset="0"/>
              </a:rPr>
              <a:t>j, </a:t>
            </a:r>
            <a:r>
              <a:rPr lang="en-US" b="1" dirty="0" err="1" smtClean="0">
                <a:latin typeface="Garamond" pitchFamily="18" charset="0"/>
              </a:rPr>
              <a:t>ch</a:t>
            </a:r>
            <a:r>
              <a:rPr lang="en-US" b="1" dirty="0" smtClean="0">
                <a:latin typeface="Garamond" pitchFamily="18" charset="0"/>
              </a:rPr>
              <a:t>, </a:t>
            </a:r>
            <a:r>
              <a:rPr lang="en-US" b="1" dirty="0" err="1" smtClean="0">
                <a:latin typeface="Garamond" pitchFamily="18" charset="0"/>
              </a:rPr>
              <a:t>st</a:t>
            </a:r>
            <a:r>
              <a:rPr lang="en-US" b="1" dirty="0" smtClean="0">
                <a:latin typeface="Garamond" pitchFamily="18" charset="0"/>
              </a:rPr>
              <a:t>, pl, </a:t>
            </a:r>
            <a:r>
              <a:rPr lang="en-US" b="1" dirty="0" err="1" smtClean="0">
                <a:latin typeface="Garamond" pitchFamily="18" charset="0"/>
              </a:rPr>
              <a:t>sl</a:t>
            </a:r>
            <a:r>
              <a:rPr lang="en-US" b="1" dirty="0" smtClean="0">
                <a:latin typeface="Garamond" pitchFamily="18" charset="0"/>
              </a:rPr>
              <a:t> sounds need lips, teeth and tongue to produce.</a:t>
            </a:r>
          </a:p>
          <a:p>
            <a:r>
              <a:rPr lang="en-US" b="1" dirty="0" smtClean="0">
                <a:latin typeface="Garamond" pitchFamily="18" charset="0"/>
              </a:rPr>
              <a:t>Please = PWEASE</a:t>
            </a:r>
          </a:p>
          <a:p>
            <a:endParaRPr lang="en-US" dirty="0"/>
          </a:p>
        </p:txBody>
      </p:sp>
      <p:pic>
        <p:nvPicPr>
          <p:cNvPr id="3075" name="Picture 3" descr="C:\Users\bhoward\AppData\Local\Microsoft\Windows\Temporary Internet Files\Content.IE5\Y9LF7NQ6\MC9000890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591056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howard\AppData\Local\Microsoft\Windows\Temporary Internet Files\Content.IE5\LZO99WIH\MP90044222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7480"/>
          <a:stretch/>
        </p:blipFill>
        <p:spPr bwMode="auto">
          <a:xfrm>
            <a:off x="5244029" y="3962399"/>
            <a:ext cx="1385371" cy="13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Speech Difficulties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cont.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itchFamily="18" charset="0"/>
              </a:rPr>
              <a:t>Exposure is key – use high quality words</a:t>
            </a:r>
          </a:p>
          <a:p>
            <a:endParaRPr lang="en-US" b="1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Problems - try to get help for the child.</a:t>
            </a:r>
          </a:p>
          <a:p>
            <a:endParaRPr lang="en-US" b="1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Children may tease and make fun of those with differences/disabilities when young.  </a:t>
            </a:r>
            <a:r>
              <a:rPr lang="en-US" b="1" dirty="0" smtClean="0">
                <a:latin typeface="Garamond" pitchFamily="18" charset="0"/>
                <a:sym typeface="Wingdings" pitchFamily="2" charset="2"/>
              </a:rPr>
              <a:t>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4098" name="Picture 2" descr="C:\Users\bhoward\AppData\Local\Microsoft\Windows\Temporary Internet Files\Content.IE5\LZO99WIH\MP9002555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8176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aramond" pitchFamily="18" charset="0"/>
              </a:rPr>
              <a:t>Special Needs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itchFamily="18" charset="0"/>
              </a:rPr>
              <a:t>Gifted</a:t>
            </a:r>
          </a:p>
          <a:p>
            <a:endParaRPr lang="en-US" b="1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Learning Disabilities</a:t>
            </a:r>
          </a:p>
          <a:p>
            <a:endParaRPr lang="en-US" b="1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ADD/ADHD</a:t>
            </a:r>
          </a:p>
          <a:p>
            <a:endParaRPr lang="en-US" b="1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Dyslexia</a:t>
            </a:r>
          </a:p>
          <a:p>
            <a:endParaRPr lang="en-US" dirty="0"/>
          </a:p>
        </p:txBody>
      </p:sp>
      <p:pic>
        <p:nvPicPr>
          <p:cNvPr id="7170" name="Picture 2" descr="C:\Users\bhoward\AppData\Local\Microsoft\Windows\Temporary Internet Files\Content.IE5\Y9LF7NQ6\MC9004154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333629" cy="18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howard\AppData\Local\Microsoft\Windows\Temporary Internet Files\Content.IE5\UYUAQMR3\MC9003551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88" y="3429000"/>
            <a:ext cx="215514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howard\AppData\Local\Microsoft\Windows\Temporary Internet Files\Content.IE5\LZO99WIH\MP9003414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98" y="1371600"/>
            <a:ext cx="2002831" cy="14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howard\AppData\Local\Microsoft\Windows\Temporary Internet Files\Content.IE5\EHFH9TP5\MP9004395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73" y="999359"/>
            <a:ext cx="1622075" cy="24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Special Needs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sz="1600" b="1" dirty="0" smtClean="0">
                <a:latin typeface="Garamond" pitchFamily="18" charset="0"/>
              </a:rPr>
              <a:t>cont</a:t>
            </a:r>
            <a:r>
              <a:rPr lang="en-US" sz="1600" b="1" dirty="0">
                <a:latin typeface="Garamond" pitchFamily="18" charset="0"/>
              </a:rPr>
              <a:t>.</a:t>
            </a:r>
            <a:endParaRPr lang="en-US" sz="1600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Garamond" pitchFamily="18" charset="0"/>
              </a:rPr>
              <a:t>Two forms of special needs: </a:t>
            </a:r>
          </a:p>
          <a:p>
            <a:pPr lvl="1"/>
            <a:r>
              <a:rPr lang="en-US" b="1" i="1" u="sng" dirty="0" smtClean="0">
                <a:solidFill>
                  <a:srgbClr val="7030A0"/>
                </a:solidFill>
                <a:latin typeface="Garamond" pitchFamily="18" charset="0"/>
              </a:rPr>
              <a:t>Gifted</a:t>
            </a:r>
            <a:r>
              <a:rPr lang="en-US" b="1" u="sng" dirty="0" smtClean="0">
                <a:latin typeface="Garamond" pitchFamily="18" charset="0"/>
              </a:rPr>
              <a:t> and </a:t>
            </a:r>
            <a:r>
              <a:rPr lang="en-US" b="1" i="1" u="sng" dirty="0" smtClean="0">
                <a:solidFill>
                  <a:srgbClr val="7030A0"/>
                </a:solidFill>
                <a:latin typeface="Garamond" pitchFamily="18" charset="0"/>
              </a:rPr>
              <a:t>Learning Disabled</a:t>
            </a:r>
          </a:p>
          <a:p>
            <a:pPr lvl="2"/>
            <a:r>
              <a:rPr lang="en-US" b="1" i="1" u="sng" dirty="0" smtClean="0">
                <a:solidFill>
                  <a:srgbClr val="7030A0"/>
                </a:solidFill>
                <a:latin typeface="Garamond" pitchFamily="18" charset="0"/>
              </a:rPr>
              <a:t>Gifted</a:t>
            </a:r>
            <a:r>
              <a:rPr lang="en-US" dirty="0" smtClean="0">
                <a:latin typeface="Garamond" pitchFamily="18" charset="0"/>
              </a:rPr>
              <a:t>: </a:t>
            </a:r>
            <a:r>
              <a:rPr lang="en-US" b="1" dirty="0" smtClean="0">
                <a:latin typeface="Garamond" pitchFamily="18" charset="0"/>
              </a:rPr>
              <a:t>higher than normal intelligence, IQ usually of 130 and above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Bored easily if not challenged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Can have much deeper thoughts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Usually shows up early by about 2-3 years of age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Gifted students need recognition and acceptance of abilities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Ask challenging questions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If not challenged, can become problem or poor students</a:t>
            </a:r>
          </a:p>
          <a:p>
            <a:pPr lvl="3"/>
            <a:r>
              <a:rPr lang="en-US" sz="2200" b="1" dirty="0" smtClean="0">
                <a:latin typeface="Garamond" pitchFamily="18" charset="0"/>
              </a:rPr>
              <a:t>Special enrichment classes, even whole schools, devoted to gifted students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3D4A8">
                <a:alpha val="8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Intellectual Theorists: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Garamond" pitchFamily="18" charset="0"/>
              </a:rPr>
              <a:t>Piaget</a:t>
            </a:r>
            <a:r>
              <a:rPr lang="en-US" sz="3600" dirty="0" smtClean="0">
                <a:latin typeface="Garamond" pitchFamily="18" charset="0"/>
              </a:rPr>
              <a:t>: </a:t>
            </a:r>
            <a:r>
              <a:rPr lang="en-US" sz="3600" u="sng" dirty="0" smtClean="0">
                <a:latin typeface="Garamond" pitchFamily="18" charset="0"/>
              </a:rPr>
              <a:t>4 stages </a:t>
            </a:r>
            <a:r>
              <a:rPr lang="en-US" sz="3600" dirty="0" smtClean="0">
                <a:latin typeface="Garamond" pitchFamily="18" charset="0"/>
              </a:rPr>
              <a:t>– </a:t>
            </a:r>
            <a:r>
              <a:rPr lang="en-US" sz="3600" dirty="0" err="1" smtClean="0">
                <a:latin typeface="Garamond" pitchFamily="18" charset="0"/>
              </a:rPr>
              <a:t>Sensori</a:t>
            </a:r>
            <a:r>
              <a:rPr lang="en-US" sz="3600" dirty="0" smtClean="0">
                <a:latin typeface="Garamond" pitchFamily="18" charset="0"/>
              </a:rPr>
              <a:t>-motor, Pre-operational, Concrete Operational, Formal Operational</a:t>
            </a:r>
          </a:p>
          <a:p>
            <a:pPr>
              <a:buNone/>
            </a:pPr>
            <a:endParaRPr lang="en-US" sz="3600" dirty="0" smtClean="0">
              <a:latin typeface="Garamond" pitchFamily="18" charset="0"/>
            </a:endParaRPr>
          </a:p>
          <a:p>
            <a:r>
              <a:rPr lang="en-US" sz="3600" b="1" u="sng" dirty="0" smtClean="0">
                <a:latin typeface="Garamond" pitchFamily="18" charset="0"/>
              </a:rPr>
              <a:t>Gardner</a:t>
            </a:r>
            <a:r>
              <a:rPr lang="en-US" sz="3600" dirty="0" smtClean="0">
                <a:latin typeface="Garamond" pitchFamily="18" charset="0"/>
              </a:rPr>
              <a:t>: </a:t>
            </a:r>
            <a:r>
              <a:rPr lang="en-US" sz="3600" u="sng" dirty="0" smtClean="0">
                <a:latin typeface="Garamond" pitchFamily="18" charset="0"/>
              </a:rPr>
              <a:t>8 intelligences </a:t>
            </a:r>
            <a:r>
              <a:rPr lang="en-US" sz="3600" dirty="0" smtClean="0">
                <a:latin typeface="Garamond" pitchFamily="18" charset="0"/>
              </a:rPr>
              <a:t>– Verbal-linguistic, Logical-mathematical, Visual-spatial, Musical, Bodily-kinesthetic, Interpersonal, Intrapersonal, Naturalistic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Special Needs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1"/>
            <a:r>
              <a:rPr lang="en-US" sz="3000" b="1" i="1" u="sng" dirty="0" smtClean="0">
                <a:solidFill>
                  <a:srgbClr val="7030A0"/>
                </a:solidFill>
                <a:latin typeface="Garamond" pitchFamily="18" charset="0"/>
              </a:rPr>
              <a:t>Learning Disabled: </a:t>
            </a:r>
            <a:r>
              <a:rPr lang="en-US" b="1" dirty="0" smtClean="0">
                <a:latin typeface="Garamond" pitchFamily="18" charset="0"/>
              </a:rPr>
              <a:t>lower than average intelligence, below 90, not linked to physical disabilities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Can be easily frustrated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Development is uneven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Need more or different instruction to learn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Deprived learning environment not usually cause, nor is mental or emotional problem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Different types of learning disabilities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Special classes, part or full time usually within the regular school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Special Needs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cont.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b="1" u="sng" dirty="0" smtClean="0">
                <a:latin typeface="Garamond" pitchFamily="18" charset="0"/>
              </a:rPr>
              <a:t>ADD/ADHD – Attention Deficit Disorder/Attention Deficit Hyperactivity Disorder:</a:t>
            </a:r>
          </a:p>
          <a:p>
            <a:pPr lvl="2"/>
            <a:r>
              <a:rPr lang="en-US" sz="2600" b="1" dirty="0" smtClean="0">
                <a:latin typeface="Garamond" pitchFamily="18" charset="0"/>
              </a:rPr>
              <a:t>Difficulty paying attention/focusing of task at hand</a:t>
            </a:r>
          </a:p>
          <a:p>
            <a:pPr lvl="2"/>
            <a:r>
              <a:rPr lang="en-US" sz="2600" b="1" dirty="0" smtClean="0">
                <a:latin typeface="Garamond" pitchFamily="18" charset="0"/>
              </a:rPr>
              <a:t>Don’t finish what is started</a:t>
            </a:r>
          </a:p>
          <a:p>
            <a:pPr lvl="2"/>
            <a:r>
              <a:rPr lang="en-US" sz="2600" b="1" dirty="0" smtClean="0">
                <a:latin typeface="Garamond" pitchFamily="18" charset="0"/>
              </a:rPr>
              <a:t>Some lack emotional control</a:t>
            </a:r>
          </a:p>
          <a:p>
            <a:pPr lvl="2"/>
            <a:r>
              <a:rPr lang="en-US" sz="2600" b="1" dirty="0" smtClean="0">
                <a:latin typeface="Garamond" pitchFamily="18" charset="0"/>
              </a:rPr>
              <a:t>May be caused by chemical imbalance in the brain.  It can be hereditary, runs in family. Can also be due to mother taking drugs while pregnant.</a:t>
            </a:r>
          </a:p>
          <a:p>
            <a:pPr lvl="2"/>
            <a:r>
              <a:rPr lang="en-US" sz="2600" b="1" dirty="0" smtClean="0">
                <a:latin typeface="Garamond" pitchFamily="18" charset="0"/>
              </a:rPr>
              <a:t>Children need to learn to settle themselves, sometimes medication may be necessary.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Special Needs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u="sng" dirty="0" smtClean="0">
                <a:latin typeface="Garamond" pitchFamily="18" charset="0"/>
              </a:rPr>
              <a:t>Dyslexia</a:t>
            </a:r>
            <a:r>
              <a:rPr lang="en-US" sz="2600" b="1" u="sng" dirty="0" smtClean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– </a:t>
            </a:r>
            <a:r>
              <a:rPr lang="en-US" sz="2600" b="1" dirty="0" smtClean="0">
                <a:latin typeface="Garamond" pitchFamily="18" charset="0"/>
              </a:rPr>
              <a:t>difficulty understanding/interpreting the printed word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Reverse letters and numbers.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Difficulty distinguishing left and right.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Best practice for young children is to teach phonics to help recognize sound/letter connections.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It’s not that children with dyslexia can’t learn, but they need special approach, and lots of patience to learn.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Learning disabilities show up usually during school, so it can be hard for parents to accept if they don’t recognize it at home.</a:t>
            </a:r>
          </a:p>
          <a:p>
            <a:pPr lvl="2"/>
            <a:r>
              <a:rPr lang="en-US" b="1" dirty="0" smtClean="0">
                <a:latin typeface="Garamond" pitchFamily="18" charset="0"/>
              </a:rPr>
              <a:t>Responsibilities at home also help children feel accomplished, particularly if they are struggling at school.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13000">
              <a:srgbClr val="03D4A8"/>
            </a:gs>
            <a:gs pos="50000">
              <a:srgbClr val="21D6E0"/>
            </a:gs>
            <a:gs pos="9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aramond" pitchFamily="18" charset="0"/>
              </a:rPr>
              <a:t>Sum it up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Garamond" pitchFamily="18" charset="0"/>
              </a:rPr>
              <a:t>Intellectual growth is all about the thinking process and how people learn.</a:t>
            </a:r>
          </a:p>
          <a:p>
            <a:r>
              <a:rPr lang="en-US" b="1" dirty="0" smtClean="0">
                <a:latin typeface="Garamond" pitchFamily="18" charset="0"/>
              </a:rPr>
              <a:t>Giftedness usually shows up early, disabilities may not show up until child is in school.</a:t>
            </a:r>
          </a:p>
          <a:p>
            <a:r>
              <a:rPr lang="en-US" b="1" dirty="0" smtClean="0">
                <a:latin typeface="Garamond" pitchFamily="18" charset="0"/>
              </a:rPr>
              <a:t>Teachers and parents need to recognize struggling children and give appropriate assistance, including specialists.</a:t>
            </a:r>
          </a:p>
          <a:p>
            <a:r>
              <a:rPr lang="en-US" b="1" i="1" dirty="0" smtClean="0">
                <a:latin typeface="Garamond" pitchFamily="18" charset="0"/>
              </a:rPr>
              <a:t>All children can learn, they just need </a:t>
            </a:r>
            <a:r>
              <a:rPr lang="en-US" b="1" i="1" u="sng" dirty="0" smtClean="0">
                <a:latin typeface="Garamond" pitchFamily="18" charset="0"/>
              </a:rPr>
              <a:t>their</a:t>
            </a:r>
            <a:r>
              <a:rPr lang="en-US" b="1" i="1" dirty="0" smtClean="0">
                <a:latin typeface="Garamond" pitchFamily="18" charset="0"/>
              </a:rPr>
              <a:t> best way to learn.</a:t>
            </a:r>
            <a:endParaRPr lang="en-US" b="1" i="1" dirty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u="sng" dirty="0" smtClean="0">
                <a:latin typeface="Garamond" pitchFamily="18" charset="0"/>
              </a:rPr>
              <a:t>Piaget’s stages:</a:t>
            </a:r>
          </a:p>
        </p:txBody>
      </p:sp>
      <p:pic>
        <p:nvPicPr>
          <p:cNvPr id="4" name="Picture 2" descr="http://faculty.plattsburgh.edu/william.gaeddert/images/M13-1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63"/>
          <a:stretch>
            <a:fillRect/>
          </a:stretch>
        </p:blipFill>
        <p:spPr bwMode="auto">
          <a:xfrm>
            <a:off x="457200" y="1447800"/>
            <a:ext cx="8153399" cy="517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800" b="1" u="sng" dirty="0" smtClean="0">
                <a:latin typeface="Garamond" pitchFamily="18" charset="0"/>
              </a:rPr>
              <a:t>Piaget</a:t>
            </a:r>
            <a:r>
              <a:rPr lang="en-US" sz="3800" dirty="0" smtClean="0"/>
              <a:t> </a:t>
            </a:r>
            <a:r>
              <a:rPr lang="en-US" sz="3800" b="1" u="sng" dirty="0" smtClean="0">
                <a:latin typeface="Garamond" pitchFamily="18" charset="0"/>
              </a:rPr>
              <a:t>- </a:t>
            </a:r>
            <a:r>
              <a:rPr lang="en-US" sz="3800" b="1" u="sng" dirty="0" err="1" smtClean="0">
                <a:latin typeface="Garamond" pitchFamily="18" charset="0"/>
              </a:rPr>
              <a:t>Sensori</a:t>
            </a:r>
            <a:r>
              <a:rPr lang="en-US" sz="3800" b="1" u="sng" dirty="0" smtClean="0">
                <a:latin typeface="Garamond" pitchFamily="18" charset="0"/>
              </a:rPr>
              <a:t>-Motor Birth – 2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>
                <a:latin typeface="Garamond" pitchFamily="18" charset="0"/>
              </a:rPr>
              <a:t>Children </a:t>
            </a:r>
            <a:r>
              <a:rPr lang="en-US" sz="2700" b="1" u="sng" dirty="0" smtClean="0">
                <a:latin typeface="Garamond" pitchFamily="18" charset="0"/>
              </a:rPr>
              <a:t>learn through touching and putting things in their mouths</a:t>
            </a:r>
            <a:r>
              <a:rPr lang="en-US" sz="2700" b="1" dirty="0" smtClean="0">
                <a:latin typeface="Garamond" pitchFamily="18" charset="0"/>
              </a:rPr>
              <a:t>.</a:t>
            </a:r>
          </a:p>
          <a:p>
            <a:r>
              <a:rPr lang="en-US" sz="2700" b="1" dirty="0" smtClean="0">
                <a:latin typeface="Garamond" pitchFamily="18" charset="0"/>
              </a:rPr>
              <a:t>Only understands actions and their consequences </a:t>
            </a:r>
          </a:p>
          <a:p>
            <a:pPr lvl="1"/>
            <a:r>
              <a:rPr lang="en-US" sz="2700" b="1" dirty="0" smtClean="0">
                <a:latin typeface="Garamond" pitchFamily="18" charset="0"/>
              </a:rPr>
              <a:t>Touch hot stove- OUCH!!!</a:t>
            </a:r>
          </a:p>
          <a:p>
            <a:r>
              <a:rPr lang="en-US" sz="2700" b="1" dirty="0" smtClean="0">
                <a:latin typeface="Garamond" pitchFamily="18" charset="0"/>
              </a:rPr>
              <a:t>Primary circular reactions= action serves as a stimulus to repeat the same action (1-4 months)  Shake the rattle = like the sound, do it again</a:t>
            </a:r>
          </a:p>
          <a:p>
            <a:endParaRPr lang="en-US" sz="2700" b="1" dirty="0" smtClean="0">
              <a:latin typeface="Garamond" pitchFamily="18" charset="0"/>
            </a:endParaRPr>
          </a:p>
          <a:p>
            <a:endParaRPr lang="en-US" sz="2700" b="1" dirty="0" smtClean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atin typeface="Garamond" pitchFamily="18" charset="0"/>
              </a:rPr>
              <a:t>Piaget - Preoperational Thinking:</a:t>
            </a:r>
            <a:br>
              <a:rPr lang="en-US" b="1" u="sng" dirty="0" smtClean="0">
                <a:latin typeface="Garamond" pitchFamily="18" charset="0"/>
              </a:rPr>
            </a:br>
            <a:r>
              <a:rPr lang="en-US" b="1" u="sng" dirty="0" smtClean="0">
                <a:latin typeface="Garamond" pitchFamily="18" charset="0"/>
              </a:rPr>
              <a:t>Children 2-7</a:t>
            </a:r>
            <a:endParaRPr lang="en-US" b="1" u="sng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257800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latin typeface="Garamond" pitchFamily="18" charset="0"/>
              </a:rPr>
              <a:t>Use of symbols </a:t>
            </a:r>
            <a:r>
              <a:rPr lang="en-US" sz="2200" b="1" dirty="0" smtClean="0">
                <a:latin typeface="Garamond" pitchFamily="18" charset="0"/>
              </a:rPr>
              <a:t>– can start to understand that symbols </a:t>
            </a:r>
            <a:r>
              <a:rPr lang="en-US" sz="2200" b="1" u="sng" dirty="0" smtClean="0">
                <a:latin typeface="Garamond" pitchFamily="18" charset="0"/>
              </a:rPr>
              <a:t>mean</a:t>
            </a:r>
            <a:r>
              <a:rPr lang="en-US" sz="2200" b="1" dirty="0" smtClean="0">
                <a:latin typeface="Garamond" pitchFamily="18" charset="0"/>
              </a:rPr>
              <a:t> something.</a:t>
            </a:r>
          </a:p>
          <a:p>
            <a:endParaRPr lang="en-US" sz="2200" b="1" dirty="0" smtClean="0">
              <a:latin typeface="Garamond" pitchFamily="18" charset="0"/>
            </a:endParaRPr>
          </a:p>
          <a:p>
            <a:r>
              <a:rPr lang="en-US" sz="2200" b="1" u="sng" dirty="0" smtClean="0">
                <a:latin typeface="Garamond" pitchFamily="18" charset="0"/>
              </a:rPr>
              <a:t>Make believe play </a:t>
            </a:r>
            <a:r>
              <a:rPr lang="en-US" sz="2200" b="1" dirty="0" smtClean="0">
                <a:latin typeface="Garamond" pitchFamily="18" charset="0"/>
              </a:rPr>
              <a:t>– fantasy and drama plays help to learn </a:t>
            </a:r>
            <a:r>
              <a:rPr lang="en-US" sz="2200" b="1" u="sng" dirty="0" smtClean="0">
                <a:latin typeface="Garamond" pitchFamily="18" charset="0"/>
              </a:rPr>
              <a:t>roles</a:t>
            </a:r>
            <a:r>
              <a:rPr lang="en-US" sz="2200" b="1" dirty="0" smtClean="0">
                <a:latin typeface="Garamond" pitchFamily="18" charset="0"/>
              </a:rPr>
              <a:t>, school, house…</a:t>
            </a:r>
          </a:p>
          <a:p>
            <a:endParaRPr lang="en-US" sz="2200" b="1" u="sng" dirty="0" smtClean="0">
              <a:latin typeface="Garamond" pitchFamily="18" charset="0"/>
            </a:endParaRPr>
          </a:p>
          <a:p>
            <a:r>
              <a:rPr lang="en-US" sz="2200" b="1" u="sng" dirty="0" smtClean="0">
                <a:latin typeface="Garamond" pitchFamily="18" charset="0"/>
              </a:rPr>
              <a:t>Egocentric</a:t>
            </a:r>
            <a:r>
              <a:rPr lang="en-US" sz="2200" b="1" dirty="0" smtClean="0">
                <a:latin typeface="Garamond" pitchFamily="18" charset="0"/>
              </a:rPr>
              <a:t> – ME, ME, ME!!! </a:t>
            </a:r>
          </a:p>
          <a:p>
            <a:pPr lvl="1"/>
            <a:r>
              <a:rPr lang="en-US" sz="2200" b="1" u="sng" dirty="0" smtClean="0">
                <a:latin typeface="Garamond" pitchFamily="18" charset="0"/>
              </a:rPr>
              <a:t>I</a:t>
            </a:r>
            <a:r>
              <a:rPr lang="en-US" sz="2200" b="1" dirty="0" smtClean="0">
                <a:latin typeface="Garamond" pitchFamily="18" charset="0"/>
              </a:rPr>
              <a:t> like chocolate so does everyone else.  Children understand the world through what </a:t>
            </a:r>
            <a:r>
              <a:rPr lang="en-US" sz="2200" b="1" u="sng" dirty="0" smtClean="0">
                <a:latin typeface="Garamond" pitchFamily="18" charset="0"/>
              </a:rPr>
              <a:t>they</a:t>
            </a:r>
            <a:r>
              <a:rPr lang="en-US" sz="2200" b="1" dirty="0" smtClean="0">
                <a:latin typeface="Garamond" pitchFamily="18" charset="0"/>
              </a:rPr>
              <a:t> think/feel.</a:t>
            </a:r>
          </a:p>
          <a:p>
            <a:endParaRPr lang="en-US" sz="2200" b="1" u="sng" dirty="0" smtClean="0">
              <a:latin typeface="Garamond" pitchFamily="18" charset="0"/>
            </a:endParaRPr>
          </a:p>
          <a:p>
            <a:r>
              <a:rPr lang="en-US" sz="2200" b="1" u="sng" dirty="0" smtClean="0">
                <a:latin typeface="Garamond" pitchFamily="18" charset="0"/>
              </a:rPr>
              <a:t>Limited focus </a:t>
            </a:r>
            <a:r>
              <a:rPr lang="en-US" sz="2200" b="1" dirty="0" smtClean="0">
                <a:latin typeface="Garamond" pitchFamily="18" charset="0"/>
              </a:rPr>
              <a:t>–only think in terms of one classifier at a time.</a:t>
            </a:r>
          </a:p>
          <a:p>
            <a:pPr lvl="1"/>
            <a:r>
              <a:rPr lang="en-US" sz="2200" b="1" u="sng" dirty="0" smtClean="0">
                <a:latin typeface="Garamond" pitchFamily="18" charset="0"/>
              </a:rPr>
              <a:t>Tennis balls</a:t>
            </a:r>
            <a:r>
              <a:rPr lang="en-US" sz="2200" b="1" dirty="0" smtClean="0">
                <a:latin typeface="Garamond" pitchFamily="18" charset="0"/>
              </a:rPr>
              <a:t>: 4 white, 7 yellow.  Ask child are there more tennis balls or yellow balls, you’ll likely get yellow.  They can’t see they are all tennis balls, just see more yellow.</a:t>
            </a:r>
            <a:endParaRPr lang="en-US" sz="2200" b="1" dirty="0">
              <a:latin typeface="Garamond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57600" y="1828800"/>
            <a:ext cx="609600" cy="5334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4572000" y="1828800"/>
            <a:ext cx="609600" cy="53340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bhoward\Local Settings\Temporary Internet Files\Content.IE5\SW4HNVM0\MCj044056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1828801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>
                <a:latin typeface="Garamond" pitchFamily="18" charset="0"/>
              </a:rPr>
              <a:t>Piaget - Concrete Operational Thinking: Children 7-11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itchFamily="18" charset="0"/>
              </a:rPr>
              <a:t>Thinking logically but learn best from DIRECT EXPERIENCE, still need to do something to understand it.</a:t>
            </a:r>
          </a:p>
          <a:p>
            <a:r>
              <a:rPr lang="en-US" b="1" dirty="0" smtClean="0">
                <a:latin typeface="Garamond" pitchFamily="18" charset="0"/>
              </a:rPr>
              <a:t>Can understand conservation of material: pour liquid from one container to another does not change it’s amount.</a:t>
            </a:r>
          </a:p>
          <a:p>
            <a:r>
              <a:rPr lang="en-US" b="1" dirty="0" smtClean="0">
                <a:latin typeface="Garamond" pitchFamily="18" charset="0"/>
              </a:rPr>
              <a:t>Classification skills are refined to take more into account, such as color, shape, size, quantity, etc.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u="sng" dirty="0" smtClean="0">
                <a:latin typeface="Garamond" pitchFamily="18" charset="0"/>
              </a:rPr>
              <a:t>Piaget - Formal Operational Thinking: Children 11 through 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06963"/>
          </a:xfrm>
        </p:spPr>
        <p:txBody>
          <a:bodyPr>
            <a:noAutofit/>
          </a:bodyPr>
          <a:lstStyle/>
          <a:p>
            <a:r>
              <a:rPr lang="en-US" sz="3500" b="1" u="sng" dirty="0" smtClean="0">
                <a:latin typeface="Garamond" pitchFamily="18" charset="0"/>
              </a:rPr>
              <a:t>Abstract thinking </a:t>
            </a:r>
            <a:r>
              <a:rPr lang="en-US" sz="3500" b="1" dirty="0" smtClean="0">
                <a:latin typeface="Garamond" pitchFamily="18" charset="0"/>
              </a:rPr>
              <a:t>- what might be, what if hypotheses, positive and negative</a:t>
            </a:r>
          </a:p>
          <a:p>
            <a:r>
              <a:rPr lang="en-US" sz="3500" b="1" u="sng" dirty="0" smtClean="0">
                <a:latin typeface="Garamond" pitchFamily="18" charset="0"/>
              </a:rPr>
              <a:t>Deeper understanding </a:t>
            </a:r>
            <a:r>
              <a:rPr lang="en-US" sz="3500" b="1" dirty="0" smtClean="0">
                <a:latin typeface="Garamond" pitchFamily="18" charset="0"/>
              </a:rPr>
              <a:t>and subtle messages, reading between the lines are developed.</a:t>
            </a:r>
          </a:p>
          <a:p>
            <a:r>
              <a:rPr lang="en-US" sz="3500" b="1" dirty="0" smtClean="0">
                <a:latin typeface="Garamond" pitchFamily="18" charset="0"/>
              </a:rPr>
              <a:t>Going beyond the self perspective</a:t>
            </a:r>
          </a:p>
          <a:p>
            <a:r>
              <a:rPr lang="en-US" sz="3500" b="1" u="sng" dirty="0" smtClean="0">
                <a:latin typeface="Garamond" pitchFamily="18" charset="0"/>
              </a:rPr>
              <a:t>Transitivity</a:t>
            </a:r>
            <a:r>
              <a:rPr lang="en-US" sz="3500" b="1" dirty="0" smtClean="0">
                <a:latin typeface="Garamond" pitchFamily="18" charset="0"/>
              </a:rPr>
              <a:t> – understand relative relationships, ex. 3&gt;2 and 2&gt;1, so 3&gt;1</a:t>
            </a:r>
            <a:endParaRPr lang="en-US" sz="3500" b="1" dirty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b="1" u="sng" dirty="0" smtClean="0">
                <a:latin typeface="Garamond" pitchFamily="18" charset="0"/>
              </a:rPr>
              <a:t>Piaget - Formal Operational Thinking: Children 11 through Adulthood</a:t>
            </a:r>
            <a:r>
              <a:rPr lang="en-US" sz="42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cont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5" y="1579418"/>
            <a:ext cx="8991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Can start to plan tasks and organize work for efficiency, break down long term projects.</a:t>
            </a:r>
          </a:p>
          <a:p>
            <a:pPr>
              <a:lnSpc>
                <a:spcPct val="90000"/>
              </a:lnSpc>
              <a:buNone/>
            </a:pPr>
            <a:endParaRPr lang="en-US" sz="1600" b="1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Around 12, capacity for learning and attention goes down for about 2 years, likely due to new interests and puberty.</a:t>
            </a:r>
          </a:p>
          <a:p>
            <a:pPr>
              <a:lnSpc>
                <a:spcPct val="90000"/>
              </a:lnSpc>
              <a:buNone/>
            </a:pPr>
            <a:endParaRPr lang="en-US" sz="1600" b="1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About 14, learning ability picks back up again.</a:t>
            </a:r>
          </a:p>
          <a:p>
            <a:pPr>
              <a:lnSpc>
                <a:spcPct val="90000"/>
              </a:lnSpc>
              <a:buNone/>
            </a:pPr>
            <a:endParaRPr lang="en-US" sz="1600" b="1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Young teens still think they can solve complex problems with simple, black and white thinking, don’t see realistic perspective quite yet.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b="1" u="sng" dirty="0" smtClean="0">
                <a:latin typeface="Garamond" pitchFamily="18" charset="0"/>
              </a:rPr>
              <a:t>Piaget - Formal Operational Thinking: Children 11 through Adulthood</a:t>
            </a:r>
            <a:r>
              <a:rPr lang="en-US" sz="4200" b="1" dirty="0" smtClean="0">
                <a:latin typeface="Garamond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</a:rPr>
              <a:t>cont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Garamond" pitchFamily="18" charset="0"/>
              </a:rPr>
              <a:t>Middle school students: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still need more coddling, help from adults, they start switching teachers, but use team approach so that all students can be monitored.</a:t>
            </a:r>
          </a:p>
          <a:p>
            <a:r>
              <a:rPr lang="en-US" b="1" dirty="0" smtClean="0">
                <a:latin typeface="Garamond" pitchFamily="18" charset="0"/>
              </a:rPr>
              <a:t>High school students:</a:t>
            </a:r>
          </a:p>
          <a:p>
            <a:pPr lvl="1"/>
            <a:r>
              <a:rPr lang="en-US" b="1" dirty="0" smtClean="0">
                <a:latin typeface="Garamond" pitchFamily="18" charset="0"/>
              </a:rPr>
              <a:t>don’t generally need as much personal attention, although I think that’s still important.  </a:t>
            </a:r>
            <a:r>
              <a:rPr lang="en-US" b="1" dirty="0" smtClean="0">
                <a:latin typeface="Garamond" pitchFamily="18" charset="0"/>
                <a:sym typeface="Wingdings" pitchFamily="2" charset="2"/>
              </a:rPr>
              <a:t></a:t>
            </a:r>
          </a:p>
          <a:p>
            <a:r>
              <a:rPr lang="en-US" b="1" dirty="0" smtClean="0">
                <a:latin typeface="Garamond" pitchFamily="18" charset="0"/>
                <a:sym typeface="Wingdings" pitchFamily="2" charset="2"/>
              </a:rPr>
              <a:t>Homework at both levels - important, reinforces learning:</a:t>
            </a:r>
          </a:p>
          <a:p>
            <a:pPr lvl="1"/>
            <a:r>
              <a:rPr lang="en-US" b="1" dirty="0" smtClean="0">
                <a:latin typeface="Garamond" pitchFamily="18" charset="0"/>
                <a:sym typeface="Wingdings" pitchFamily="2" charset="2"/>
              </a:rPr>
              <a:t>should be more complex than elementary school.</a:t>
            </a:r>
          </a:p>
          <a:p>
            <a:r>
              <a:rPr lang="en-US" b="1" dirty="0" smtClean="0">
                <a:latin typeface="Garamond" pitchFamily="18" charset="0"/>
                <a:sym typeface="Wingdings" pitchFamily="2" charset="2"/>
              </a:rPr>
              <a:t>Homework is child’s responsibility, not the parent’s:</a:t>
            </a:r>
          </a:p>
          <a:p>
            <a:pPr lvl="1"/>
            <a:r>
              <a:rPr lang="en-US" b="1" dirty="0" smtClean="0">
                <a:latin typeface="Garamond" pitchFamily="18" charset="0"/>
                <a:sym typeface="Wingdings" pitchFamily="2" charset="2"/>
              </a:rPr>
              <a:t>Parents should only support if necessary.  Learn independence!!!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1341</Words>
  <Application>Microsoft Office PowerPoint</Application>
  <PresentationFormat>On-screen Show (4:3)</PresentationFormat>
  <Paragraphs>151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Intellectual Development</vt:lpstr>
      <vt:lpstr>Intellectual Theorists:</vt:lpstr>
      <vt:lpstr>Piaget’s stages:</vt:lpstr>
      <vt:lpstr>Piaget - Sensori-Motor Birth – 2 years</vt:lpstr>
      <vt:lpstr>Piaget - Preoperational Thinking: Children 2-7</vt:lpstr>
      <vt:lpstr>Piaget - Concrete Operational Thinking: Children 7-11</vt:lpstr>
      <vt:lpstr>Piaget - Formal Operational Thinking: Children 11 through Adulthood</vt:lpstr>
      <vt:lpstr>Piaget - Formal Operational Thinking: Children 11 through Adulthood cont.</vt:lpstr>
      <vt:lpstr>Piaget - Formal Operational Thinking: Children 11 through Adulthood cont.</vt:lpstr>
      <vt:lpstr>Intelligence:  What is it?</vt:lpstr>
      <vt:lpstr>Howard Gardner – 8 Intelligences</vt:lpstr>
      <vt:lpstr>Learning Everyday-  Teach-able Moments</vt:lpstr>
      <vt:lpstr>Reading – learning for life</vt:lpstr>
      <vt:lpstr>Choosing the right books</vt:lpstr>
      <vt:lpstr>In school</vt:lpstr>
      <vt:lpstr>Speech Development</vt:lpstr>
      <vt:lpstr>Speech Difficulties cont.</vt:lpstr>
      <vt:lpstr>Special Needs </vt:lpstr>
      <vt:lpstr>Special Needs cont.</vt:lpstr>
      <vt:lpstr>Special Needs cont.</vt:lpstr>
      <vt:lpstr>Special Needs cont.</vt:lpstr>
      <vt:lpstr>Special Needs cont.</vt:lpstr>
      <vt:lpstr>Sum it up</vt:lpstr>
    </vt:vector>
  </TitlesOfParts>
  <Company>CBSD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Development</dc:title>
  <dc:creator>bhoward</dc:creator>
  <cp:lastModifiedBy>HOWARD, BETH</cp:lastModifiedBy>
  <cp:revision>51</cp:revision>
  <cp:lastPrinted>2011-09-28T11:54:50Z</cp:lastPrinted>
  <dcterms:created xsi:type="dcterms:W3CDTF">2010-02-25T11:45:56Z</dcterms:created>
  <dcterms:modified xsi:type="dcterms:W3CDTF">2011-12-01T14:11:56Z</dcterms:modified>
</cp:coreProperties>
</file>